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81" r:id="rId7"/>
    <p:sldId id="284" r:id="rId8"/>
    <p:sldId id="260" r:id="rId9"/>
    <p:sldId id="279" r:id="rId10"/>
    <p:sldId id="264" r:id="rId11"/>
    <p:sldId id="272" r:id="rId12"/>
    <p:sldId id="280" r:id="rId13"/>
    <p:sldId id="273" r:id="rId14"/>
    <p:sldId id="274" r:id="rId15"/>
    <p:sldId id="275" r:id="rId16"/>
    <p:sldId id="276" r:id="rId17"/>
    <p:sldId id="278" r:id="rId18"/>
    <p:sldId id="277" r:id="rId19"/>
    <p:sldId id="282" r:id="rId20"/>
    <p:sldId id="283" r:id="rId21"/>
    <p:sldId id="285" r:id="rId22"/>
    <p:sldId id="267" r:id="rId23"/>
    <p:sldId id="268" r:id="rId24"/>
    <p:sldId id="269" r:id="rId25"/>
    <p:sldId id="270" r:id="rId26"/>
    <p:sldId id="271" r:id="rId27"/>
    <p:sldId id="265" r:id="rId28"/>
    <p:sldId id="266" r:id="rId29"/>
    <p:sldId id="287" r:id="rId30"/>
    <p:sldId id="295" r:id="rId31"/>
    <p:sldId id="296" r:id="rId32"/>
    <p:sldId id="288" r:id="rId33"/>
    <p:sldId id="290" r:id="rId34"/>
    <p:sldId id="291" r:id="rId35"/>
    <p:sldId id="292" r:id="rId36"/>
    <p:sldId id="293" r:id="rId37"/>
    <p:sldId id="294" r:id="rId38"/>
    <p:sldId id="28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786-ED45-4042-910D-01908A306581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62A-3FE7-45BA-BFA7-FF38130A49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786-ED45-4042-910D-01908A306581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62A-3FE7-45BA-BFA7-FF38130A4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786-ED45-4042-910D-01908A306581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62A-3FE7-45BA-BFA7-FF38130A4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786-ED45-4042-910D-01908A306581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62A-3FE7-45BA-BFA7-FF38130A4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786-ED45-4042-910D-01908A306581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62A-3FE7-45BA-BFA7-FF38130A49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786-ED45-4042-910D-01908A306581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62A-3FE7-45BA-BFA7-FF38130A4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786-ED45-4042-910D-01908A306581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62A-3FE7-45BA-BFA7-FF38130A4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786-ED45-4042-910D-01908A306581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62A-3FE7-45BA-BFA7-FF38130A4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786-ED45-4042-910D-01908A306581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62A-3FE7-45BA-BFA7-FF38130A4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786-ED45-4042-910D-01908A306581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62A-3FE7-45BA-BFA7-FF38130A4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786-ED45-4042-910D-01908A306581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04462A-3FE7-45BA-BFA7-FF38130A494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11C786-ED45-4042-910D-01908A306581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04462A-3FE7-45BA-BFA7-FF38130A494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Chronic kidney disease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err="1"/>
              <a:t>Emad</a:t>
            </a:r>
            <a:r>
              <a:rPr lang="en-US" dirty="0"/>
              <a:t> </a:t>
            </a:r>
            <a:r>
              <a:rPr lang="en-US" dirty="0" err="1"/>
              <a:t>abokhabar</a:t>
            </a:r>
            <a:endParaRPr lang="en-US" dirty="0"/>
          </a:p>
          <a:p>
            <a:pPr algn="ctr"/>
            <a:r>
              <a:rPr lang="en-US" dirty="0"/>
              <a:t>Lecturer of Internal medicine and nephrology</a:t>
            </a:r>
          </a:p>
          <a:p>
            <a:pPr algn="ctr"/>
            <a:r>
              <a:rPr lang="en-US" dirty="0" err="1"/>
              <a:t>Sohag</a:t>
            </a:r>
            <a:r>
              <a:rPr lang="en-US" dirty="0"/>
              <a:t> university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Progression of initial kidney injury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382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3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CKD MANIFESTATIONS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35163"/>
            <a:ext cx="83820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1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of CKD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35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514600"/>
            <a:ext cx="82105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3962400"/>
            <a:ext cx="2886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4572000"/>
            <a:ext cx="303847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3962400"/>
            <a:ext cx="5543550" cy="2209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402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Anemia of CKD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305800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8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Anemia of CKD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5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 Mineral Disturbances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CKD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30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 Mineral Disturbances associated with CKD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1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1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early referral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1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7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of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Referral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5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4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primary care providers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100000"/>
              </a:spcBef>
            </a:pPr>
            <a:r>
              <a:rPr lang="en-US" sz="2400" dirty="0"/>
              <a:t>Recognize and test at-risk patients </a:t>
            </a:r>
          </a:p>
          <a:p>
            <a:pPr>
              <a:spcBef>
                <a:spcPct val="100000"/>
              </a:spcBef>
            </a:pPr>
            <a:r>
              <a:rPr lang="en-US" sz="2400" dirty="0"/>
              <a:t>Educate patients about CKD and treatment </a:t>
            </a:r>
          </a:p>
          <a:p>
            <a:pPr>
              <a:spcBef>
                <a:spcPct val="100000"/>
              </a:spcBef>
              <a:buClrTx/>
            </a:pPr>
            <a:r>
              <a:rPr lang="en-US" sz="2400" dirty="0"/>
              <a:t>Focus on good glycemic control in people with diabetes</a:t>
            </a:r>
          </a:p>
          <a:p>
            <a:pPr>
              <a:spcBef>
                <a:spcPct val="100000"/>
              </a:spcBef>
              <a:buClrTx/>
            </a:pPr>
            <a:r>
              <a:rPr lang="en-US" sz="2400" dirty="0"/>
              <a:t> For those with CKD: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Blood pressure below 130/80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Use an ACE inhibitor or ARB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More than one drug is usually required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A diuretic should be part of the regimen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CKD is defined by the presence of kidney damage or decreased kidney function for three or more months, irrespective of the </a:t>
            </a:r>
            <a:r>
              <a:rPr lang="en-US" sz="4000" b="1" dirty="0" smtClean="0">
                <a:solidFill>
                  <a:schemeClr val="accent1"/>
                </a:solidFill>
              </a:rPr>
              <a:t>cause.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primary care providers do?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spcBef>
                <a:spcPct val="80000"/>
              </a:spcBef>
              <a:buFontTx/>
              <a:buChar char="•"/>
            </a:pPr>
            <a:r>
              <a:rPr lang="en-US" sz="2800" dirty="0">
                <a:solidFill>
                  <a:srgbClr val="7D6B5D"/>
                </a:solidFill>
              </a:rPr>
              <a:t>Monitor </a:t>
            </a:r>
            <a:r>
              <a:rPr lang="en-US" sz="2800" dirty="0" err="1">
                <a:solidFill>
                  <a:srgbClr val="7D6B5D"/>
                </a:solidFill>
              </a:rPr>
              <a:t>eGFR</a:t>
            </a:r>
            <a:r>
              <a:rPr lang="en-US" sz="2800" dirty="0">
                <a:solidFill>
                  <a:srgbClr val="7D6B5D"/>
                </a:solidFill>
              </a:rPr>
              <a:t> and UACR</a:t>
            </a:r>
          </a:p>
          <a:p>
            <a:pPr marL="342900" indent="-342900">
              <a:spcBef>
                <a:spcPct val="80000"/>
              </a:spcBef>
              <a:buFontTx/>
              <a:buChar char="•"/>
            </a:pPr>
            <a:r>
              <a:rPr lang="en-US" sz="2800" dirty="0">
                <a:solidFill>
                  <a:srgbClr val="7D6B5D"/>
                </a:solidFill>
              </a:rPr>
              <a:t>Treat cardiovascular risk, especially with smokers and hypercholesterolemia</a:t>
            </a:r>
          </a:p>
          <a:p>
            <a:pPr marL="342900" indent="-342900">
              <a:spcBef>
                <a:spcPct val="80000"/>
              </a:spcBef>
              <a:buFontTx/>
              <a:buChar char="•"/>
            </a:pPr>
            <a:r>
              <a:rPr lang="en-US" sz="2800" dirty="0">
                <a:solidFill>
                  <a:srgbClr val="7D6B5D"/>
                </a:solidFill>
              </a:rPr>
              <a:t>Screen for anemia (</a:t>
            </a:r>
            <a:r>
              <a:rPr lang="en-US" sz="2800" dirty="0" err="1">
                <a:solidFill>
                  <a:srgbClr val="7D6B5D"/>
                </a:solidFill>
              </a:rPr>
              <a:t>Hgb</a:t>
            </a:r>
            <a:r>
              <a:rPr lang="en-US" sz="2800" dirty="0">
                <a:solidFill>
                  <a:srgbClr val="7D6B5D"/>
                </a:solidFill>
              </a:rPr>
              <a:t>), malnutrition (albumin), metabolic bone disease (</a:t>
            </a:r>
            <a:r>
              <a:rPr lang="en-US" sz="2800" dirty="0" err="1">
                <a:solidFill>
                  <a:srgbClr val="7D6B5D"/>
                </a:solidFill>
              </a:rPr>
              <a:t>Ca</a:t>
            </a:r>
            <a:r>
              <a:rPr lang="en-US" sz="2800" dirty="0">
                <a:solidFill>
                  <a:srgbClr val="7D6B5D"/>
                </a:solidFill>
              </a:rPr>
              <a:t>, </a:t>
            </a:r>
            <a:r>
              <a:rPr lang="en-US" sz="2800" dirty="0" err="1">
                <a:solidFill>
                  <a:srgbClr val="7D6B5D"/>
                </a:solidFill>
              </a:rPr>
              <a:t>Phos</a:t>
            </a:r>
            <a:r>
              <a:rPr lang="en-US" sz="2800" dirty="0">
                <a:solidFill>
                  <a:srgbClr val="7D6B5D"/>
                </a:solidFill>
              </a:rPr>
              <a:t>, PTH)</a:t>
            </a:r>
          </a:p>
          <a:p>
            <a:pPr marL="342900" indent="-342900">
              <a:spcBef>
                <a:spcPct val="80000"/>
              </a:spcBef>
              <a:buFontTx/>
              <a:buChar char="•"/>
            </a:pPr>
            <a:r>
              <a:rPr lang="en-US" sz="2800" dirty="0">
                <a:solidFill>
                  <a:srgbClr val="7D6B5D"/>
                </a:solidFill>
              </a:rPr>
              <a:t>Refer to dietitian for nutritional guidance </a:t>
            </a:r>
          </a:p>
          <a:p>
            <a:pPr marL="342900" indent="-342900">
              <a:spcBef>
                <a:spcPct val="80000"/>
              </a:spcBef>
              <a:buFontTx/>
              <a:buChar char="•"/>
            </a:pPr>
            <a:r>
              <a:rPr lang="en-US" sz="2800" dirty="0">
                <a:solidFill>
                  <a:srgbClr val="7D6B5D"/>
                </a:solidFill>
              </a:rPr>
              <a:t>Consult or team with a nephrologist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NOTS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>
                <a:solidFill>
                  <a:schemeClr val="tx2"/>
                </a:solidFill>
              </a:rPr>
              <a:t>Use GFR,  Urine </a:t>
            </a:r>
            <a:r>
              <a:rPr lang="en-US" dirty="0" err="1">
                <a:solidFill>
                  <a:schemeClr val="tx2"/>
                </a:solidFill>
              </a:rPr>
              <a:t>Microalbumin</a:t>
            </a:r>
            <a:r>
              <a:rPr lang="en-US" dirty="0">
                <a:solidFill>
                  <a:schemeClr val="tx2"/>
                </a:solidFill>
              </a:rPr>
              <a:t> to diagnose CKD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>
                <a:solidFill>
                  <a:schemeClr val="tx2"/>
                </a:solidFill>
              </a:rPr>
              <a:t>If GFR &lt; 60  or </a:t>
            </a:r>
            <a:r>
              <a:rPr lang="en-US" dirty="0" err="1">
                <a:solidFill>
                  <a:schemeClr val="tx2"/>
                </a:solidFill>
              </a:rPr>
              <a:t>Microalbumin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 err="1">
                <a:solidFill>
                  <a:schemeClr val="tx2"/>
                </a:solidFill>
              </a:rPr>
              <a:t>creat</a:t>
            </a:r>
            <a:r>
              <a:rPr lang="en-US" dirty="0">
                <a:solidFill>
                  <a:schemeClr val="tx2"/>
                </a:solidFill>
              </a:rPr>
              <a:t> &gt; 30 start ACE (If cough on ACE, start ARB)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>
                <a:solidFill>
                  <a:schemeClr val="tx2"/>
                </a:solidFill>
              </a:rPr>
              <a:t>Avoid NSAIDS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>
                <a:solidFill>
                  <a:schemeClr val="tx2"/>
                </a:solidFill>
              </a:rPr>
              <a:t>Refer to Nephrology for GFR &lt; 30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>
                <a:solidFill>
                  <a:schemeClr val="tx2"/>
                </a:solidFill>
              </a:rPr>
              <a:t>Refer for Transplant evaluation for GFR &lt; 20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>
                <a:solidFill>
                  <a:schemeClr val="tx2"/>
                </a:solidFill>
              </a:rPr>
              <a:t>Promote smoking cessation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>
                <a:solidFill>
                  <a:schemeClr val="tx2"/>
                </a:solidFill>
              </a:rPr>
              <a:t>Keep BP &lt; 140/90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>
                <a:solidFill>
                  <a:schemeClr val="tx2"/>
                </a:solidFill>
              </a:rPr>
              <a:t>Keep HbA1C &lt; 7.0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>
                <a:solidFill>
                  <a:schemeClr val="tx2"/>
                </a:solidFill>
              </a:rPr>
              <a:t>Keep LDL &lt;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1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4" y="3431458"/>
            <a:ext cx="8001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7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305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9806"/>
            <a:ext cx="8458200" cy="89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5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22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8" y="2057401"/>
            <a:ext cx="8227142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30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8305800" cy="276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1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Complications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229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1"/>
            <a:ext cx="8077200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4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Complications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830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6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REPLACMENT THERAPY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34089"/>
            <a:ext cx="8458199" cy="419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40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8" y="1905000"/>
            <a:ext cx="86677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0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Types of Dialysis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b="1" i="1" dirty="0" smtClean="0">
                <a:solidFill>
                  <a:schemeClr val="hlink"/>
                </a:solidFill>
                <a:latin typeface="Kristen ITC" pitchFamily="66" charset="0"/>
              </a:rPr>
              <a:t>Peritoneal </a:t>
            </a:r>
            <a:r>
              <a:rPr lang="en-US" sz="2400" b="1" i="1" dirty="0">
                <a:solidFill>
                  <a:schemeClr val="hlink"/>
                </a:solidFill>
                <a:latin typeface="Kristen ITC" pitchFamily="66" charset="0"/>
              </a:rPr>
              <a:t>Dialysis: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Kristen ITC" pitchFamily="66" charset="0"/>
              </a:rPr>
              <a:t>Uses the peritoneal membrane as the filter. The membrane covers the abdominal organs and lines the abdominal wall. This takes place </a:t>
            </a:r>
            <a:r>
              <a:rPr lang="en-US" sz="2000" b="1" u="sng" dirty="0">
                <a:latin typeface="Kristen ITC" pitchFamily="66" charset="0"/>
              </a:rPr>
              <a:t>inside</a:t>
            </a:r>
            <a:r>
              <a:rPr lang="en-US" sz="2000" dirty="0">
                <a:latin typeface="Kristen ITC" pitchFamily="66" charset="0"/>
              </a:rPr>
              <a:t> the body and requires placement of a catheter in the peritoneal cavity to allow fluid to be instilled and drained out.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>
              <a:latin typeface="Kristen ITC" pitchFamily="66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solidFill>
                  <a:schemeClr val="hlink"/>
                </a:solidFill>
                <a:latin typeface="Kristen ITC" pitchFamily="66" charset="0"/>
              </a:rPr>
              <a:t>Hemodialysis:</a:t>
            </a:r>
            <a:r>
              <a:rPr lang="en-US" sz="2400" dirty="0">
                <a:latin typeface="Kristen ITC" pitchFamily="66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Kristen ITC" pitchFamily="66" charset="0"/>
              </a:rPr>
              <a:t>Uses a dialyzer or artificial kidney to filter the blood.  This takes place </a:t>
            </a:r>
            <a:r>
              <a:rPr lang="en-US" sz="2000" u="sng" dirty="0">
                <a:latin typeface="Kristen ITC" pitchFamily="66" charset="0"/>
              </a:rPr>
              <a:t>outside</a:t>
            </a:r>
            <a:r>
              <a:rPr lang="en-US" sz="2000" dirty="0">
                <a:latin typeface="Kristen ITC" pitchFamily="66" charset="0"/>
              </a:rPr>
              <a:t> the body and requires some form of access to the circulatory system. Accomplished with the use of a sophisticated computerized control unit (dialysis machine </a:t>
            </a:r>
            <a:r>
              <a:rPr lang="en-US" sz="2000" dirty="0">
                <a:latin typeface="Kristen ITC" pitchFamily="66" charset="0"/>
                <a:sym typeface="Wingdings" pitchFamily="2" charset="2"/>
              </a:rPr>
              <a:t></a:t>
            </a:r>
            <a:r>
              <a:rPr lang="en-US" sz="2000" dirty="0" smtClean="0">
                <a:latin typeface="Kristen ITC" pitchFamily="66" charset="0"/>
                <a:sym typeface="Wingdings" pitchFamily="2" charset="2"/>
              </a:rPr>
              <a:t>)</a:t>
            </a:r>
            <a:endParaRPr lang="en-US" sz="20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1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 Black" pitchFamily="34" charset="0"/>
              </a:rPr>
              <a:t>Other choices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2800" b="1" i="1" u="sng" dirty="0">
                <a:solidFill>
                  <a:schemeClr val="hlink"/>
                </a:solidFill>
                <a:latin typeface="Kristen ITC" pitchFamily="66" charset="0"/>
              </a:rPr>
              <a:t>kidney transplantation:</a:t>
            </a:r>
            <a:r>
              <a:rPr lang="en-US" sz="2800" b="1" u="sng" dirty="0">
                <a:latin typeface="Kristen ITC" pitchFamily="66" charset="0"/>
              </a:rPr>
              <a:t>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be placed on a transplant list the patient must be on some form of renal replacement therapy, whether it is peritoneal dialysis or hemodialysis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Once a patient is accepted for transplant, the date of start of dialysis is the date they are active on the list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the patient has a living donor who has been accepted as healthy donor, it is possible to have a pre-emptive transplant, bypassing dialysis.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>
              <a:latin typeface="Kristen ITC" pitchFamily="66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b="1" i="1" u="sng" dirty="0">
                <a:solidFill>
                  <a:schemeClr val="hlink"/>
                </a:solidFill>
                <a:latin typeface="Kristen ITC" pitchFamily="66" charset="0"/>
              </a:rPr>
              <a:t>No treatment or palliative care</a:t>
            </a:r>
          </a:p>
        </p:txBody>
      </p:sp>
    </p:spTree>
    <p:extLst>
      <p:ext uri="{BB962C8B-B14F-4D97-AF65-F5344CB8AC3E}">
        <p14:creationId xmlns:p14="http://schemas.microsoft.com/office/powerpoint/2010/main" val="8831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HEMODIALYSIS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1" descr="http://www.ccmtutorials.com/images/renal/hemodi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924800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599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Location</a:t>
            </a:r>
            <a:endParaRPr lang="en-IN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828799"/>
            <a:ext cx="8504238" cy="42703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u="sng" dirty="0" smtClean="0"/>
              <a:t>Internal Jugular Vein</a:t>
            </a:r>
            <a:endParaRPr lang="en-IN" sz="2800" u="sng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Primary site of choice due to lower associated risk of complication and simplicity of catheter insertion. </a:t>
            </a:r>
            <a:endParaRPr lang="en-IN" sz="2400" dirty="0" smtClean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u="sng" dirty="0" smtClean="0"/>
              <a:t>Femoral Vein</a:t>
            </a:r>
            <a:endParaRPr lang="en-IN" sz="2800" u="sng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Patient immobilized, the femoral vein is optimal and constitutes the easiest site for insertion. </a:t>
            </a:r>
            <a:endParaRPr lang="en-IN" sz="2400" dirty="0" smtClean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u="sng" dirty="0" err="1" smtClean="0"/>
              <a:t>Subclavin</a:t>
            </a:r>
            <a:r>
              <a:rPr lang="en-US" sz="2800" u="sng" dirty="0" smtClean="0"/>
              <a:t> Vein</a:t>
            </a:r>
            <a:endParaRPr lang="en-IN" sz="2800" u="sng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 least preferred site given its higher risk of </a:t>
            </a:r>
            <a:r>
              <a:rPr lang="en-US" sz="2400" dirty="0" err="1" smtClean="0">
                <a:solidFill>
                  <a:schemeClr val="tx1"/>
                </a:solidFill>
              </a:rPr>
              <a:t>pneumo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</a:rPr>
              <a:t>hemothorax</a:t>
            </a:r>
            <a:r>
              <a:rPr lang="en-US" sz="2400" dirty="0" smtClean="0">
                <a:solidFill>
                  <a:schemeClr val="tx1"/>
                </a:solidFill>
              </a:rPr>
              <a:t> and its association with central venous stenosis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IN" sz="2400" dirty="0" smtClean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63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 fistula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57400"/>
            <a:ext cx="287972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57338"/>
            <a:ext cx="43211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5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 Graft</a:t>
            </a:r>
            <a:endParaRPr lang="en-IN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57399"/>
            <a:ext cx="2847975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628775"/>
            <a:ext cx="57324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dialysis </a:t>
            </a:r>
            <a:endParaRPr lang="en-I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752599"/>
            <a:ext cx="8504238" cy="43465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200" u="sng" dirty="0" smtClean="0"/>
              <a:t>advantage</a:t>
            </a:r>
            <a:r>
              <a:rPr lang="en-US" sz="2200" dirty="0" smtClean="0"/>
              <a:t> </a:t>
            </a:r>
          </a:p>
          <a:p>
            <a:pPr eaLnBrk="1" hangingPunct="1"/>
            <a:r>
              <a:rPr lang="en-US" sz="2200" dirty="0" smtClean="0"/>
              <a:t>simple, cost effective. </a:t>
            </a:r>
            <a:endParaRPr lang="en-IN" sz="22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200" u="sng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200" u="sng" dirty="0" smtClean="0"/>
              <a:t>major disadvantages</a:t>
            </a:r>
            <a:r>
              <a:rPr lang="en-US" sz="2200" dirty="0" smtClean="0"/>
              <a:t> of PD are – </a:t>
            </a:r>
            <a:endParaRPr lang="en-IN" sz="2200" dirty="0" smtClean="0"/>
          </a:p>
          <a:p>
            <a:pPr eaLnBrk="1" hangingPunct="1"/>
            <a:r>
              <a:rPr lang="en-US" sz="2200" dirty="0" smtClean="0"/>
              <a:t>poor solute clearance, </a:t>
            </a:r>
            <a:endParaRPr lang="en-IN" sz="2200" dirty="0" smtClean="0"/>
          </a:p>
          <a:p>
            <a:pPr eaLnBrk="1" hangingPunct="1"/>
            <a:r>
              <a:rPr lang="en-US" sz="2200" dirty="0" smtClean="0"/>
              <a:t>poor uremic control, </a:t>
            </a:r>
            <a:endParaRPr lang="en-IN" sz="2200" dirty="0" smtClean="0"/>
          </a:p>
          <a:p>
            <a:pPr eaLnBrk="1" hangingPunct="1"/>
            <a:r>
              <a:rPr lang="en-US" sz="2200" dirty="0" smtClean="0"/>
              <a:t>risk of peritoneal infection</a:t>
            </a:r>
            <a:endParaRPr lang="en-IN" sz="2200" dirty="0" smtClean="0"/>
          </a:p>
          <a:p>
            <a:pPr eaLnBrk="1" hangingPunct="1"/>
            <a:r>
              <a:rPr lang="en-US" sz="2200" dirty="0" smtClean="0"/>
              <a:t>mechanical obstruction of pulmonary &amp; cardiovascular performance.</a:t>
            </a:r>
            <a:endParaRPr lang="en-IN" sz="2200" dirty="0" smtClean="0"/>
          </a:p>
          <a:p>
            <a:pPr eaLnBrk="1" hangingPunct="1"/>
            <a:endParaRPr lang="en-IN" dirty="0" smtClean="0"/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84313"/>
            <a:ext cx="4114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PD Works</a:t>
            </a:r>
            <a:endParaRPr lang="en-IN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r>
              <a:rPr lang="en-IN" sz="2200" dirty="0" smtClean="0"/>
              <a:t>In PD, catheter used to fill abdomen with dialysis solution. </a:t>
            </a:r>
          </a:p>
          <a:p>
            <a:r>
              <a:rPr lang="en-IN" sz="2200" dirty="0" smtClean="0"/>
              <a:t>peritoneum allows waste products &amp; extra fluid to pass from blood into dialysis solution. </a:t>
            </a:r>
          </a:p>
          <a:p>
            <a:r>
              <a:rPr lang="en-IN" sz="2200" dirty="0" smtClean="0"/>
              <a:t>usually contains dextrose that will pull wastes &amp; extra fluid into abdominal cavity. </a:t>
            </a:r>
          </a:p>
          <a:p>
            <a:r>
              <a:rPr lang="en-IN" sz="2200" dirty="0" smtClean="0"/>
              <a:t>used solution, containing wastes and extra fluid thrown away. </a:t>
            </a:r>
          </a:p>
          <a:p>
            <a:r>
              <a:rPr lang="en-IN" sz="2200" dirty="0" smtClean="0"/>
              <a:t>process of draining and filling is called an exchange, takes about 30- 40 minutes. </a:t>
            </a:r>
          </a:p>
          <a:p>
            <a:r>
              <a:rPr lang="en-IN" sz="2200" dirty="0" smtClean="0"/>
              <a:t>period the dialysis solution is in abdomen - dwell time. </a:t>
            </a:r>
          </a:p>
          <a:p>
            <a:r>
              <a:rPr lang="en-IN" sz="2200" dirty="0" smtClean="0"/>
              <a:t>typical schedule calls for 4 exchanges/day, each with dwell time of 4- 6 hrs. </a:t>
            </a:r>
          </a:p>
          <a:p>
            <a:endParaRPr lang="en-IN" sz="2200" dirty="0" smtClean="0"/>
          </a:p>
        </p:txBody>
      </p:sp>
    </p:spTree>
    <p:extLst>
      <p:ext uri="{BB962C8B-B14F-4D97-AF65-F5344CB8AC3E}">
        <p14:creationId xmlns:p14="http://schemas.microsoft.com/office/powerpoint/2010/main" val="16593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Algerian" pitchFamily="82" charset="0"/>
              </a:rPr>
              <a:t>THANK    YOU</a:t>
            </a:r>
            <a:endParaRPr lang="en-US" sz="8000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factors for CKD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1"/>
            <a:ext cx="83057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3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factors for CKD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828800"/>
            <a:ext cx="80962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33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0"/>
            <a:ext cx="914399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6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828800"/>
            <a:ext cx="81343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5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7" y="38591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Classifications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763000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0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428</TotalTime>
  <Words>634</Words>
  <Application>Microsoft Office PowerPoint</Application>
  <PresentationFormat>On-screen Show (4:3)</PresentationFormat>
  <Paragraphs>95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Flow</vt:lpstr>
      <vt:lpstr>Chronic kidney disease</vt:lpstr>
      <vt:lpstr>Definition </vt:lpstr>
      <vt:lpstr>Definition </vt:lpstr>
      <vt:lpstr>Risk factors for CKD</vt:lpstr>
      <vt:lpstr>Risk factors for CKD</vt:lpstr>
      <vt:lpstr>CAUSES</vt:lpstr>
      <vt:lpstr>PowerPoint Presentation</vt:lpstr>
      <vt:lpstr>STAGES</vt:lpstr>
      <vt:lpstr>Classifications </vt:lpstr>
      <vt:lpstr>Progression of initial kidney injury</vt:lpstr>
      <vt:lpstr>CKD MANIFESTATIONS</vt:lpstr>
      <vt:lpstr>Evaluation of CKD</vt:lpstr>
      <vt:lpstr>Anemia of CKD</vt:lpstr>
      <vt:lpstr>Anemia of CKD</vt:lpstr>
      <vt:lpstr>Metabolic Mineral Disturbances associated with CKD</vt:lpstr>
      <vt:lpstr>Metabolic Mineral Disturbances associated with CKD</vt:lpstr>
      <vt:lpstr>Benefits of early referral</vt:lpstr>
      <vt:lpstr>Consequence of Late Referral</vt:lpstr>
      <vt:lpstr>What can primary care providers do?</vt:lpstr>
      <vt:lpstr>What can primary care providers do?</vt:lpstr>
      <vt:lpstr>IMPORTANT NOTS</vt:lpstr>
      <vt:lpstr>Management </vt:lpstr>
      <vt:lpstr>Management</vt:lpstr>
      <vt:lpstr>Management</vt:lpstr>
      <vt:lpstr>Management</vt:lpstr>
      <vt:lpstr>Management</vt:lpstr>
      <vt:lpstr>Complications </vt:lpstr>
      <vt:lpstr>Complications </vt:lpstr>
      <vt:lpstr>RENAL REPLACMENT THERAPY</vt:lpstr>
      <vt:lpstr>Types of Dialysis</vt:lpstr>
      <vt:lpstr>Other choices</vt:lpstr>
      <vt:lpstr>HEMODIALYSIS</vt:lpstr>
      <vt:lpstr>Access Location</vt:lpstr>
      <vt:lpstr>AV fistula</vt:lpstr>
      <vt:lpstr>AV Graft</vt:lpstr>
      <vt:lpstr>Peritoneal dialysis </vt:lpstr>
      <vt:lpstr>How PD Works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Dr.EmadAboKhabar</dc:creator>
  <cp:lastModifiedBy>Dr.EmadAboKhabar</cp:lastModifiedBy>
  <cp:revision>26</cp:revision>
  <dcterms:created xsi:type="dcterms:W3CDTF">2016-04-29T21:42:59Z</dcterms:created>
  <dcterms:modified xsi:type="dcterms:W3CDTF">2016-05-28T22:05:08Z</dcterms:modified>
</cp:coreProperties>
</file>